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2" userDrawn="1">
          <p15:clr>
            <a:srgbClr val="A4A3A4"/>
          </p15:clr>
        </p15:guide>
        <p15:guide id="2" pos="28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72" d="100"/>
          <a:sy n="72" d="100"/>
        </p:scale>
        <p:origin x="-1096" y="32"/>
      </p:cViewPr>
      <p:guideLst>
        <p:guide orient="horz" pos="2152"/>
        <p:guide pos="28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0556-6C83-4AA0-A0F0-C83E18DD8304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980CD86A-A464-47F2-93C0-EB4400B9B52F}" type="datetimeFigureOut">
              <a:rPr lang="ru-RU" smtClean="0"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7C0556-6C83-4AA0-A0F0-C83E18DD8304}" type="slidenum">
              <a:rPr lang="ru-RU" smtClean="0"/>
            </a:fld>
            <a:endParaRPr lang="ru-RU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825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Automated </a:t>
            </a:r>
            <a:r>
              <a:rPr lang="en-US" dirty="0" err="1" smtClean="0"/>
              <a:t>video</a:t>
            </a:r>
            <a:r>
              <a:rPr lang="en-US" dirty="0" smtClean="0"/>
              <a:t> captioning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Куприянова Анна Ивановна</a:t>
            </a:r>
            <a:endParaRPr lang="ru-RU" dirty="0" smtClean="0"/>
          </a:p>
          <a:p>
            <a:r>
              <a:rPr lang="ru-RU" dirty="0" smtClean="0"/>
              <a:t>Авдеева Вероника Олеговна</a:t>
            </a: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03648" y="4365104"/>
            <a:ext cx="6781800" cy="16002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052" y="2348880"/>
            <a:ext cx="6781800" cy="1600200"/>
          </a:xfrm>
        </p:spPr>
        <p:txBody>
          <a:bodyPr/>
          <a:lstStyle/>
          <a:p>
            <a:r>
              <a:rPr lang="ru-RU" dirty="0" smtClean="0"/>
              <a:t>Задачи: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827584" y="4077072"/>
            <a:ext cx="6624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- обработка обучающего текста: разбиение на слова и присвоения им численного значения.</a:t>
            </a:r>
            <a:endParaRPr lang="ru-RU" dirty="0">
              <a:solidFill>
                <a:schemeClr val="tx2"/>
              </a:solidFill>
            </a:endParaRPr>
          </a:p>
          <a:p>
            <a:r>
              <a:rPr lang="ru-RU" dirty="0">
                <a:solidFill>
                  <a:schemeClr val="tx2"/>
                </a:solidFill>
              </a:rPr>
              <a:t>- обработка видео: разбиение на кадры, их обработка и их перевод в вектор признаков.</a:t>
            </a:r>
            <a:endParaRPr lang="ru-RU" dirty="0">
              <a:solidFill>
                <a:schemeClr val="tx2"/>
              </a:solidFill>
            </a:endParaRPr>
          </a:p>
          <a:p>
            <a:r>
              <a:rPr lang="ru-RU" dirty="0">
                <a:solidFill>
                  <a:schemeClr val="tx2"/>
                </a:solidFill>
              </a:rPr>
              <a:t>- создание и обучение и тренировка нейронной сети.</a:t>
            </a:r>
            <a:endParaRPr lang="ru-RU" dirty="0">
              <a:solidFill>
                <a:schemeClr val="tx2"/>
              </a:solidFill>
            </a:endParaRPr>
          </a:p>
          <a:p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42201" y="1052736"/>
            <a:ext cx="18213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dirty="0" smtClean="0">
                <a:solidFill>
                  <a:schemeClr val="tx2"/>
                </a:solidFill>
                <a:latin typeface="+mj-lt"/>
              </a:rPr>
              <a:t>Цель:</a:t>
            </a:r>
            <a:endParaRPr lang="ru-RU" sz="5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7584" y="2204864"/>
            <a:ext cx="763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реализовать автоматическую генерацию текста, описывающую содержание видео</a:t>
            </a:r>
            <a:endParaRPr lang="ru-RU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548680"/>
            <a:ext cx="6781800" cy="952128"/>
          </a:xfrm>
        </p:spPr>
        <p:txBody>
          <a:bodyPr/>
          <a:lstStyle/>
          <a:p>
            <a:r>
              <a:rPr lang="ru-RU" dirty="0" smtClean="0"/>
              <a:t>Проблемы </a:t>
            </a:r>
            <a:r>
              <a:rPr lang="ru-RU" dirty="0" err="1" smtClean="0"/>
              <a:t>датасета</a:t>
            </a:r>
            <a:r>
              <a:rPr lang="ru-RU" dirty="0" smtClean="0"/>
              <a:t>: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774448" y="1484784"/>
            <a:ext cx="35283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dirty="0" smtClean="0"/>
              <a:t>разная </a:t>
            </a:r>
            <a:r>
              <a:rPr lang="ru-RU" dirty="0"/>
              <a:t>длина </a:t>
            </a:r>
            <a:r>
              <a:rPr lang="ru-RU" dirty="0" smtClean="0"/>
              <a:t>описания </a:t>
            </a:r>
            <a:r>
              <a:rPr lang="ru-RU" dirty="0" smtClean="0">
                <a:solidFill>
                  <a:schemeClr val="accent1">
                    <a:lumMod val="75000"/>
                  </a:schemeClr>
                </a:solidFill>
              </a:rPr>
              <a:t>(дополнение значений до одной длины)</a:t>
            </a:r>
            <a:endParaRPr lang="ru-RU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ru-RU" dirty="0" smtClean="0"/>
              <a:t>Необходимость захватить </a:t>
            </a:r>
            <a:r>
              <a:rPr lang="ru-RU" dirty="0"/>
              <a:t>последовательность из кадров, а не одну </a:t>
            </a:r>
            <a:r>
              <a:rPr lang="ru-RU" dirty="0" smtClean="0"/>
              <a:t>картинку</a:t>
            </a:r>
            <a:endParaRPr lang="ru-RU" dirty="0" smtClean="0"/>
          </a:p>
          <a:p>
            <a:pPr marL="285750" indent="-285750">
              <a:buFontTx/>
              <a:buChar char="-"/>
            </a:pPr>
            <a:r>
              <a:rPr lang="ru-RU" dirty="0" smtClean="0"/>
              <a:t>текст </a:t>
            </a:r>
            <a:r>
              <a:rPr lang="ru-RU" dirty="0"/>
              <a:t>нужно </a:t>
            </a:r>
            <a:r>
              <a:rPr lang="ru-RU" dirty="0" smtClean="0"/>
              <a:t>векторизовать </a:t>
            </a:r>
            <a:r>
              <a:rPr lang="ru-RU" dirty="0" smtClean="0">
                <a:solidFill>
                  <a:schemeClr val="accent1">
                    <a:lumMod val="75000"/>
                  </a:schemeClr>
                </a:solidFill>
              </a:rPr>
              <a:t>(разбиение на слова и присвоение значений)</a:t>
            </a:r>
            <a:endParaRPr lang="ru-RU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ru-RU" dirty="0" smtClean="0"/>
              <a:t>частое </a:t>
            </a:r>
            <a:r>
              <a:rPr lang="ru-RU" dirty="0"/>
              <a:t>повторение некоторых слов</a:t>
            </a:r>
            <a:endParaRPr lang="ru-RU" dirty="0"/>
          </a:p>
          <a:p>
            <a:pPr marL="285750" indent="-285750">
              <a:buFontTx/>
              <a:buChar char="-"/>
            </a:pPr>
            <a:r>
              <a:rPr lang="ru-RU" dirty="0" smtClean="0"/>
              <a:t>разная </a:t>
            </a:r>
            <a:r>
              <a:rPr lang="ru-RU" dirty="0"/>
              <a:t>длина </a:t>
            </a:r>
            <a:r>
              <a:rPr lang="ru-RU" dirty="0" smtClean="0"/>
              <a:t>видео </a:t>
            </a:r>
            <a:r>
              <a:rPr lang="ru-RU" dirty="0" smtClean="0">
                <a:solidFill>
                  <a:schemeClr val="accent1">
                    <a:lumMod val="75000"/>
                  </a:schemeClr>
                </a:solidFill>
              </a:rPr>
              <a:t>(одно кол-во взятых кадров)</a:t>
            </a:r>
            <a:endParaRPr lang="ru-RU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ru-RU" dirty="0" smtClean="0"/>
              <a:t>маленький </a:t>
            </a:r>
            <a:r>
              <a:rPr lang="ru-RU" dirty="0"/>
              <a:t>словарный запас </a:t>
            </a:r>
            <a:r>
              <a:rPr lang="ru-RU" dirty="0" smtClean="0"/>
              <a:t>описаний</a:t>
            </a:r>
            <a:endParaRPr lang="ru-RU" dirty="0" smtClean="0"/>
          </a:p>
          <a:p>
            <a:pPr marL="285750" indent="-285750">
              <a:buFontTx/>
              <a:buChar char="-"/>
            </a:pPr>
            <a:r>
              <a:rPr lang="ru-RU" dirty="0" smtClean="0"/>
              <a:t>маленький </a:t>
            </a:r>
            <a:r>
              <a:rPr lang="ru-RU" dirty="0" err="1" smtClean="0"/>
              <a:t>датасет</a:t>
            </a:r>
            <a:endParaRPr lang="ru-RU" dirty="0" smtClean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016" y="1484784"/>
            <a:ext cx="3887399" cy="33123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2708920"/>
            <a:ext cx="7543800" cy="1676400"/>
          </a:xfrm>
        </p:spPr>
        <p:txBody>
          <a:bodyPr/>
          <a:lstStyle/>
          <a:p>
            <a:r>
              <a:rPr lang="en-US" dirty="0" smtClean="0"/>
              <a:t>Resnet18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99592" y="1484784"/>
            <a:ext cx="7272808" cy="259228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Encoder: resnet18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Decoder: embedding, </a:t>
            </a:r>
            <a:r>
              <a:rPr lang="en-US" dirty="0" err="1" smtClean="0">
                <a:solidFill>
                  <a:schemeClr val="bg1"/>
                </a:solidFill>
              </a:rPr>
              <a:t>lstm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	 </a:t>
            </a:r>
            <a:r>
              <a:rPr lang="en-US" dirty="0" smtClean="0">
                <a:solidFill>
                  <a:schemeClr val="bg1"/>
                </a:solidFill>
              </a:rPr>
              <a:t>   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5650" y="4869180"/>
            <a:ext cx="76327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Видео проходит через </a:t>
            </a:r>
            <a:r>
              <a:rPr lang="ru-RU" dirty="0" err="1" smtClean="0"/>
              <a:t>энкодер</a:t>
            </a:r>
            <a:r>
              <a:rPr lang="ru-RU" dirty="0" smtClean="0"/>
              <a:t> и полученный вектор передается в декодер, где в сочетании с предыдущими шагами преобразуется в выходную последовательность </a:t>
            </a:r>
            <a:r>
              <a:rPr lang="ru-RU" dirty="0" err="1" smtClean="0"/>
              <a:t>токенов</a:t>
            </a:r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ru-RU" dirty="0"/>
              <a:t>TRANSFORMER </a:t>
            </a:r>
            <a:r>
              <a:rPr lang="en-US" altLang="ru-RU" dirty="0">
                <a:solidFill>
                  <a:srgbClr val="C00000"/>
                </a:solidFill>
              </a:rPr>
              <a:t>blip-image-captioning-base</a:t>
            </a:r>
            <a:endParaRPr lang="en-US" alt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62000" y="5085080"/>
            <a:ext cx="7543800" cy="941705"/>
          </a:xfrm>
        </p:spPr>
        <p:txBody>
          <a:bodyPr>
            <a:normAutofit fontScale="67500" lnSpcReduction="10000"/>
          </a:bodyPr>
          <a:lstStyle/>
          <a:p>
            <a:r>
              <a:rPr lang="ru-RU"/>
              <a:t>Предобученная модель обучается на данных видео, которые обрабатываются токенизатором модели. На обучении видео возвращаюся в виде набора признаков: </a:t>
            </a:r>
            <a:r>
              <a:rPr lang="en-US" altLang="ru-RU"/>
              <a:t>pixel_values, input_ids, attention_mask, labels</a:t>
            </a:r>
            <a:endParaRPr lang="en-US" altLang="ru-RU"/>
          </a:p>
        </p:txBody>
      </p:sp>
      <p:sp>
        <p:nvSpPr>
          <p:cNvPr id="4" name="Текст 2"/>
          <p:cNvSpPr>
            <a:spLocks noGrp="1"/>
          </p:cNvSpPr>
          <p:nvPr/>
        </p:nvSpPr>
        <p:spPr>
          <a:xfrm>
            <a:off x="899795" y="260985"/>
            <a:ext cx="3327400" cy="25920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0000"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altLang="ru-RU" dirty="0" smtClean="0">
                <a:solidFill>
                  <a:schemeClr val="bg1"/>
                </a:solidFill>
              </a:rPr>
              <a:t>      Модель </a:t>
            </a:r>
            <a:r>
              <a:rPr lang="en-US" altLang="ru-RU" dirty="0" smtClean="0">
                <a:solidFill>
                  <a:schemeClr val="bg1"/>
                </a:solidFill>
              </a:rPr>
              <a:t>BLIP</a:t>
            </a:r>
            <a:endParaRPr lang="en-US" altLang="ru-RU" dirty="0" smtClean="0">
              <a:solidFill>
                <a:schemeClr val="bg1"/>
              </a:solidFill>
            </a:endParaRPr>
          </a:p>
          <a:p>
            <a:endParaRPr lang="en-US" altLang="ru-RU" dirty="0" smtClean="0">
              <a:solidFill>
                <a:schemeClr val="bg1"/>
              </a:solidFill>
            </a:endParaRPr>
          </a:p>
          <a:p>
            <a:r>
              <a:rPr lang="ru-RU" altLang="en-US" dirty="0">
                <a:solidFill>
                  <a:schemeClr val="bg1"/>
                </a:solidFill>
              </a:rPr>
              <a:t>Компоненты: </a:t>
            </a:r>
            <a:endParaRPr lang="ru-RU" altLang="en-US" dirty="0">
              <a:solidFill>
                <a:schemeClr val="bg1"/>
              </a:solidFill>
            </a:endParaRPr>
          </a:p>
          <a:p>
            <a:pPr marL="342900" indent="-34290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ru-RU" dirty="0" smtClean="0">
                <a:solidFill>
                  <a:schemeClr val="bg1"/>
                </a:solidFill>
              </a:rPr>
              <a:t>Image Encoder</a:t>
            </a:r>
            <a:r>
              <a:rPr lang="ru-RU" altLang="en-US" dirty="0" smtClean="0">
                <a:solidFill>
                  <a:schemeClr val="bg1"/>
                </a:solidFill>
              </a:rPr>
              <a:t>(</a:t>
            </a:r>
            <a:r>
              <a:rPr lang="en-US" altLang="en-US" dirty="0" smtClean="0">
                <a:solidFill>
                  <a:schemeClr val="bg1"/>
                </a:solidFill>
              </a:rPr>
              <a:t>ViT</a:t>
            </a:r>
            <a:r>
              <a:rPr lang="ru-RU" altLang="en-US" dirty="0" smtClean="0">
                <a:solidFill>
                  <a:schemeClr val="bg1"/>
                </a:solidFill>
              </a:rPr>
              <a:t>)</a:t>
            </a:r>
            <a:endParaRPr lang="en-US" altLang="ru-RU" dirty="0" smtClean="0">
              <a:solidFill>
                <a:schemeClr val="bg1"/>
              </a:solidFill>
            </a:endParaRPr>
          </a:p>
          <a:p>
            <a:pPr marL="342900" indent="-34290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ru-RU" dirty="0" smtClean="0">
                <a:solidFill>
                  <a:schemeClr val="bg1"/>
                </a:solidFill>
              </a:rPr>
              <a:t>Text Decoder</a:t>
            </a:r>
            <a:endParaRPr lang="en-US" altLang="ru-RU" dirty="0" smtClean="0">
              <a:solidFill>
                <a:schemeClr val="bg1"/>
              </a:solidFill>
            </a:endParaRPr>
          </a:p>
          <a:p>
            <a:pPr marL="342900" indent="-34290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ru-RU" dirty="0" smtClean="0">
                <a:solidFill>
                  <a:schemeClr val="bg1"/>
                </a:solidFill>
              </a:rPr>
              <a:t>Cross-Attention</a:t>
            </a:r>
            <a:r>
              <a:rPr lang="en-US" dirty="0" smtClean="0">
                <a:solidFill>
                  <a:schemeClr val="bg1"/>
                </a:solidFill>
              </a:rPr>
              <a:t>    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Изображение 5"/>
          <p:cNvPicPr/>
          <p:nvPr/>
        </p:nvPicPr>
        <p:blipFill>
          <a:blip r:embed="rId1"/>
          <a:stretch>
            <a:fillRect/>
          </a:stretch>
        </p:blipFill>
        <p:spPr>
          <a:xfrm>
            <a:off x="4356100" y="452120"/>
            <a:ext cx="3722370" cy="2209800"/>
          </a:xfrm>
          <a:prstGeom prst="rect">
            <a:avLst/>
          </a:prstGeom>
        </p:spPr>
      </p:pic>
      <p:cxnSp>
        <p:nvCxnSpPr>
          <p:cNvPr id="9" name="Прямая со стрелкой 8"/>
          <p:cNvCxnSpPr/>
          <p:nvPr/>
        </p:nvCxnSpPr>
        <p:spPr>
          <a:xfrm>
            <a:off x="3419475" y="476885"/>
            <a:ext cx="864235" cy="28765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Прямоугольник 9"/>
          <p:cNvSpPr/>
          <p:nvPr/>
        </p:nvSpPr>
        <p:spPr>
          <a:xfrm>
            <a:off x="1331595" y="260985"/>
            <a:ext cx="2016125" cy="4318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-171400"/>
            <a:ext cx="6781800" cy="1600200"/>
          </a:xfrm>
        </p:spPr>
        <p:txBody>
          <a:bodyPr/>
          <a:lstStyle/>
          <a:p>
            <a:r>
              <a:rPr lang="ru-RU" dirty="0" smtClean="0"/>
              <a:t>Результаты: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3432720" y="3415988"/>
            <a:ext cx="1901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(Графики потерь)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827584" y="143868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Resnet18: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220072" y="1438687"/>
            <a:ext cx="1394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Transformer: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99592" y="562059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BLEU: 0,0008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5334266" y="5620598"/>
            <a:ext cx="1643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 smtClean="0"/>
              <a:t>BLEU:</a:t>
            </a:r>
            <a:r>
              <a:rPr lang="ru-RU" altLang="en-US" dirty="0" smtClean="0"/>
              <a:t> </a:t>
            </a:r>
            <a:r>
              <a:rPr lang="en-US" altLang="ru-RU" dirty="0" smtClean="0"/>
              <a:t>0.01957</a:t>
            </a:r>
            <a:endParaRPr lang="en-US" altLang="ru-RU" dirty="0" smtClean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15" y="2277110"/>
            <a:ext cx="4107180" cy="2664460"/>
          </a:xfrm>
          <a:prstGeom prst="rect">
            <a:avLst/>
          </a:prstGeom>
        </p:spPr>
      </p:pic>
      <p:pic>
        <p:nvPicPr>
          <p:cNvPr id="10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277110"/>
            <a:ext cx="4107180" cy="2664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2000" y="5239385"/>
            <a:ext cx="6781800" cy="932815"/>
          </a:xfrm>
        </p:spPr>
        <p:txBody>
          <a:bodyPr/>
          <a:p>
            <a:r>
              <a:rPr lang="ru-RU" altLang="en-US"/>
              <a:t>РЕЗУЛЬТАТЫ</a:t>
            </a:r>
            <a:endParaRPr lang="ru-RU" altLang="en-US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7405" y="1988820"/>
            <a:ext cx="3705225" cy="2698115"/>
          </a:xfrm>
          <a:prstGeom prst="rect">
            <a:avLst/>
          </a:prstGeom>
        </p:spPr>
      </p:pic>
      <p:sp>
        <p:nvSpPr>
          <p:cNvPr id="4" name="Текстовое поле 3"/>
          <p:cNvSpPr txBox="1"/>
          <p:nvPr/>
        </p:nvSpPr>
        <p:spPr>
          <a:xfrm>
            <a:off x="2195830" y="1412875"/>
            <a:ext cx="3048000" cy="234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>
                <a:solidFill>
                  <a:schemeClr val="tx2"/>
                </a:solidFill>
              </a:rPr>
              <a:t>Resnet18</a:t>
            </a:r>
            <a:endParaRPr lang="en-US" altLang="en-US">
              <a:solidFill>
                <a:schemeClr val="tx2"/>
              </a:solidFill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2630" y="2091055"/>
            <a:ext cx="3866515" cy="259588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5724525" y="1412875"/>
            <a:ext cx="3048000" cy="234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ru-RU">
                <a:solidFill>
                  <a:schemeClr val="tx2"/>
                </a:solidFill>
              </a:rPr>
              <a:t>Transformer</a:t>
            </a:r>
            <a:endParaRPr lang="en-US" altLang="ru-RU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260648"/>
            <a:ext cx="6781800" cy="1600200"/>
          </a:xfrm>
        </p:spPr>
        <p:txBody>
          <a:bodyPr/>
          <a:lstStyle/>
          <a:p>
            <a:r>
              <a:rPr lang="ru-RU" dirty="0" smtClean="0"/>
              <a:t>Сравнение: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284253" y="2060848"/>
            <a:ext cx="156527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</a:rPr>
              <a:t>Resnet18</a:t>
            </a:r>
            <a:endParaRPr lang="en-US" sz="2800" b="1" dirty="0" smtClean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96518" y="2060848"/>
            <a:ext cx="21316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</a:rPr>
              <a:t>Transformer</a:t>
            </a:r>
            <a:endParaRPr lang="en-US" sz="2800" b="1" dirty="0" smtClean="0">
              <a:solidFill>
                <a:srgbClr val="C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550" y="2564765"/>
            <a:ext cx="1877695" cy="15436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r>
              <a:rPr lang="ru-RU" dirty="0" smtClean="0">
                <a:sym typeface="+mn-ea"/>
              </a:rPr>
              <a:t>Время работы: 1,5 час</a:t>
            </a:r>
            <a:endParaRPr lang="ru-RU" dirty="0" smtClean="0"/>
          </a:p>
          <a:p>
            <a:pPr algn="l"/>
            <a:endParaRPr lang="ru-RU" dirty="0" smtClean="0"/>
          </a:p>
          <a:p>
            <a:pPr algn="l"/>
            <a:r>
              <a:rPr lang="ru-RU" dirty="0" smtClean="0"/>
              <a:t>Память: 4 </a:t>
            </a:r>
            <a:r>
              <a:rPr lang="ru-RU" dirty="0" err="1" smtClean="0"/>
              <a:t>гб</a:t>
            </a:r>
            <a:endParaRPr lang="ru-RU" dirty="0" smtClean="0"/>
          </a:p>
          <a:p>
            <a:pPr algn="l"/>
            <a:endParaRPr lang="ru-RU" dirty="0"/>
          </a:p>
          <a:p>
            <a:pPr algn="l"/>
            <a:r>
              <a:rPr lang="ru-RU" dirty="0" smtClean="0"/>
              <a:t>Результат: 0,0008</a:t>
            </a:r>
            <a:endParaRPr lang="ru-RU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971600" y="5013176"/>
            <a:ext cx="75608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Вывод</a:t>
            </a:r>
            <a:r>
              <a:rPr lang="ru-RU" dirty="0" smtClean="0"/>
              <a:t>:</a:t>
            </a:r>
            <a:r>
              <a:rPr lang="en-US" dirty="0" smtClean="0"/>
              <a:t> transformer </a:t>
            </a:r>
            <a:r>
              <a:rPr lang="ru-RU" dirty="0" smtClean="0"/>
              <a:t>лучше, </a:t>
            </a:r>
            <a:r>
              <a:rPr lang="ru-RU" dirty="0" err="1" smtClean="0"/>
              <a:t>т.к</a:t>
            </a:r>
            <a:r>
              <a:rPr lang="ru-RU" dirty="0" smtClean="0"/>
              <a:t> адаптирована под такой тип задач и предварительно обучена на большем количестве данных </a:t>
            </a:r>
            <a:endParaRPr lang="ru-RU" dirty="0"/>
          </a:p>
        </p:txBody>
      </p:sp>
      <p:sp>
        <p:nvSpPr>
          <p:cNvPr id="8" name="TextBox 5"/>
          <p:cNvSpPr txBox="1"/>
          <p:nvPr/>
        </p:nvSpPr>
        <p:spPr>
          <a:xfrm>
            <a:off x="5652135" y="2582545"/>
            <a:ext cx="1877695" cy="15436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r>
              <a:rPr lang="ru-RU" dirty="0" smtClean="0">
                <a:sym typeface="+mn-ea"/>
              </a:rPr>
              <a:t>Время работы: 5 часов</a:t>
            </a:r>
            <a:endParaRPr lang="ru-RU" dirty="0" smtClean="0"/>
          </a:p>
          <a:p>
            <a:pPr algn="l"/>
            <a:endParaRPr lang="ru-RU" dirty="0" smtClean="0"/>
          </a:p>
          <a:p>
            <a:pPr algn="l"/>
            <a:r>
              <a:rPr lang="ru-RU" dirty="0" smtClean="0"/>
              <a:t>Память: </a:t>
            </a:r>
            <a:r>
              <a:rPr lang="en-US" altLang="ru-RU" dirty="0" smtClean="0"/>
              <a:t>~13</a:t>
            </a:r>
            <a:r>
              <a:rPr lang="ru-RU" dirty="0" smtClean="0"/>
              <a:t> </a:t>
            </a:r>
            <a:r>
              <a:rPr lang="ru-RU" dirty="0" err="1" smtClean="0"/>
              <a:t>гб</a:t>
            </a:r>
            <a:endParaRPr lang="ru-RU" dirty="0" smtClean="0"/>
          </a:p>
          <a:p>
            <a:pPr algn="l"/>
            <a:endParaRPr lang="ru-RU" dirty="0"/>
          </a:p>
          <a:p>
            <a:pPr algn="l"/>
            <a:r>
              <a:rPr lang="ru-RU" dirty="0" smtClean="0"/>
              <a:t>Результат: </a:t>
            </a:r>
            <a:r>
              <a:rPr lang="en-US" altLang="ru-RU" dirty="0" smtClean="0">
                <a:sym typeface="+mn-ea"/>
              </a:rPr>
              <a:t>0.01957</a:t>
            </a:r>
            <a:endParaRPr lang="ru-RU" dirty="0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3608" y="1268760"/>
            <a:ext cx="7543800" cy="16764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Идеи для улучшения: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55576" y="3356992"/>
            <a:ext cx="6858000" cy="914400"/>
          </a:xfrm>
        </p:spPr>
        <p:txBody>
          <a:bodyPr>
            <a:noAutofit/>
          </a:bodyPr>
          <a:lstStyle/>
          <a:p>
            <a:pPr marL="457200" indent="-457200">
              <a:buFontTx/>
              <a:buChar char="-"/>
            </a:pPr>
            <a:r>
              <a:rPr lang="ru-RU" sz="1800" dirty="0" smtClean="0"/>
              <a:t>подключить </a:t>
            </a:r>
            <a:r>
              <a:rPr lang="ru-RU" sz="1800" dirty="0"/>
              <a:t>лучшую </a:t>
            </a:r>
            <a:r>
              <a:rPr lang="ru-RU" sz="1800" dirty="0" err="1"/>
              <a:t>нейросеть</a:t>
            </a:r>
            <a:r>
              <a:rPr lang="ru-RU" sz="1800" dirty="0"/>
              <a:t> для сохранении грамматики языка. </a:t>
            </a:r>
            <a:endParaRPr lang="ru-RU" sz="1800" dirty="0" smtClean="0"/>
          </a:p>
          <a:p>
            <a:pPr marL="457200" indent="-457200">
              <a:buFontTx/>
              <a:buChar char="-"/>
            </a:pPr>
            <a:r>
              <a:rPr lang="ru-RU" sz="1800" dirty="0" smtClean="0"/>
              <a:t>найти больше данных для расширения </a:t>
            </a:r>
            <a:r>
              <a:rPr lang="ru-RU" sz="1800" dirty="0" err="1" smtClean="0"/>
              <a:t>датасета</a:t>
            </a:r>
            <a:endParaRPr lang="ru-RU" sz="18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0</TotalTime>
  <Words>1744</Words>
  <Application>WPS Presentation</Application>
  <PresentationFormat>Экран (4:3)</PresentationFormat>
  <Paragraphs>91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Arial</vt:lpstr>
      <vt:lpstr>SimSun</vt:lpstr>
      <vt:lpstr>Wingdings</vt:lpstr>
      <vt:lpstr>Times New Roman</vt:lpstr>
      <vt:lpstr>Impact</vt:lpstr>
      <vt:lpstr>Microsoft YaHei</vt:lpstr>
      <vt:lpstr>Arial Unicode MS</vt:lpstr>
      <vt:lpstr>Calibri</vt:lpstr>
      <vt:lpstr>NewsPrint</vt:lpstr>
      <vt:lpstr>Automated vudeo captioning</vt:lpstr>
      <vt:lpstr>Задачи:</vt:lpstr>
      <vt:lpstr>Проблемы датасета:</vt:lpstr>
      <vt:lpstr>Resnet18</vt:lpstr>
      <vt:lpstr>TRANSFORMER blip-image-captioning-base</vt:lpstr>
      <vt:lpstr>Результаты:</vt:lpstr>
      <vt:lpstr>PowerPoint 演示文稿</vt:lpstr>
      <vt:lpstr>Сравнение:</vt:lpstr>
      <vt:lpstr>Идеи для улучшения:</vt:lpstr>
      <vt:lpstr>Спасибо за внимание!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vudeo captioning</dc:title>
  <dc:creator>User</dc:creator>
  <cp:lastModifiedBy>Anna</cp:lastModifiedBy>
  <cp:revision>14</cp:revision>
  <dcterms:created xsi:type="dcterms:W3CDTF">2025-06-10T19:39:00Z</dcterms:created>
  <dcterms:modified xsi:type="dcterms:W3CDTF">2025-06-12T08:36:19Z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CB58DBE55B284C5EBC889F54D9D58935_13</vt:lpwstr>
  </property>
  <property fmtid="{D5CDD505-2E9C-101B-9397-08002B2CF9AE}" pid="3" name="KSOProductBuildVer">
    <vt:lpwstr>1049-12.2.0.21179</vt:lpwstr>
  </property>
</Properties>
</file>

<file path=docProps/thumbnail.jpeg>
</file>